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D376B2B-234F-4522-9AF6-402221D2C72A}">
  <a:tblStyle styleId="{0D376B2B-234F-4522-9AF6-402221D2C72A}"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1567B84-EE18-4C46-BF77-FF3A1E8FF82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36C4666-2BFA-4BD2-A333-A8F0C264C25B}" styleName="Table_2">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5.xml"/><Relationship Id="rId22" Type="http://schemas.openxmlformats.org/officeDocument/2006/relationships/font" Target="fonts/PlusJakartaSansMedium-boldItalic.fntdata"/><Relationship Id="rId10" Type="http://schemas.openxmlformats.org/officeDocument/2006/relationships/slide" Target="slides/slide4.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51b658c75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51b658c7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551b658c75_0_1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551b658c7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551b658c75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551b658c75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551b658c75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551b658c75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Separation of Powers</a:t>
            </a:r>
            <a:endParaRPr sz="1800">
              <a:solidFill>
                <a:srgbClr val="000000"/>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6" name="Google Shape;56;p13"/>
          <p:cNvGraphicFramePr/>
          <p:nvPr/>
        </p:nvGraphicFramePr>
        <p:xfrm>
          <a:off x="459802" y="1953973"/>
          <a:ext cx="3000000" cy="3000000"/>
        </p:xfrm>
        <a:graphic>
          <a:graphicData uri="http://schemas.openxmlformats.org/drawingml/2006/table">
            <a:tbl>
              <a:tblPr bandCol="1" bandRow="1">
                <a:noFill/>
                <a:tableStyleId>{0D376B2B-234F-4522-9AF6-402221D2C72A}</a:tableStyleId>
              </a:tblPr>
              <a:tblGrid>
                <a:gridCol w="1454125"/>
                <a:gridCol w="1593700"/>
                <a:gridCol w="1812150"/>
                <a:gridCol w="1992800"/>
              </a:tblGrid>
              <a:tr h="99425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14950" marB="114950" marR="116575" marL="11657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309500">
                <a:tc>
                  <a:txBody>
                    <a:bodyPr/>
                    <a:lstStyle/>
                    <a:p>
                      <a:pPr indent="0" lvl="0" marL="0" rtl="0" algn="l">
                        <a:spcBef>
                          <a:spcPts val="0"/>
                        </a:spcBef>
                        <a:spcAft>
                          <a:spcPts val="0"/>
                        </a:spcAft>
                        <a:buNone/>
                      </a:pPr>
                      <a:r>
                        <a:rPr lang="en" sz="1100">
                          <a:latin typeface="Inter"/>
                          <a:ea typeface="Inter"/>
                          <a:cs typeface="Inter"/>
                          <a:sym typeface="Inter"/>
                        </a:rPr>
                        <a:t>Why does Montesquieu argue that the powers of government should be separated?</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(Doc A)</a:t>
                      </a:r>
                      <a:endParaRPr sz="11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lnT cap="flat" cmpd="sng" w="19050">
                      <a:solidFill>
                        <a:schemeClr val="dk1"/>
                      </a:solidFill>
                      <a:prstDash val="solid"/>
                      <a:round/>
                      <a:headEnd len="sm" w="sm" type="none"/>
                      <a:tailEnd len="sm" w="sm" type="none"/>
                    </a:lnT>
                  </a:tcPr>
                </a:tc>
              </a:tr>
              <a:tr h="1592850">
                <a:tc>
                  <a:txBody>
                    <a:bodyPr/>
                    <a:lstStyle/>
                    <a:p>
                      <a:pPr indent="0" lvl="0" marL="0" rtl="0" algn="l">
                        <a:spcBef>
                          <a:spcPts val="0"/>
                        </a:spcBef>
                        <a:spcAft>
                          <a:spcPts val="0"/>
                        </a:spcAft>
                        <a:buClr>
                          <a:srgbClr val="000000"/>
                        </a:buClr>
                        <a:buSzPts val="1300"/>
                        <a:buFont typeface="Arial"/>
                        <a:buNone/>
                      </a:pPr>
                      <a:r>
                        <a:rPr lang="en" sz="1100">
                          <a:latin typeface="Inter"/>
                          <a:ea typeface="Inter"/>
                          <a:cs typeface="Inter"/>
                          <a:sym typeface="Inter"/>
                        </a:rPr>
                        <a:t>How does James Madison connect human nature and government in federalist #51?</a:t>
                      </a:r>
                      <a:endParaRPr sz="1100">
                        <a:latin typeface="Inter"/>
                        <a:ea typeface="Inter"/>
                        <a:cs typeface="Inter"/>
                        <a:sym typeface="Inter"/>
                      </a:endParaRPr>
                    </a:p>
                    <a:p>
                      <a:pPr indent="0" lvl="0" marL="0" rtl="0" algn="l">
                        <a:spcBef>
                          <a:spcPts val="0"/>
                        </a:spcBef>
                        <a:spcAft>
                          <a:spcPts val="0"/>
                        </a:spcAft>
                        <a:buClr>
                          <a:srgbClr val="000000"/>
                        </a:buClr>
                        <a:buSzPts val="1300"/>
                        <a:buFont typeface="Arial"/>
                        <a:buNone/>
                      </a:pPr>
                      <a:r>
                        <a:rPr lang="en" sz="1100">
                          <a:solidFill>
                            <a:srgbClr val="000000"/>
                          </a:solidFill>
                          <a:latin typeface="Inter"/>
                          <a:ea typeface="Inter"/>
                          <a:cs typeface="Inter"/>
                          <a:sym typeface="Inter"/>
                        </a:rPr>
                        <a:t>(Doc B)</a:t>
                      </a:r>
                      <a:endParaRPr sz="11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r h="1552725">
                <a:tc>
                  <a:txBody>
                    <a:bodyPr/>
                    <a:lstStyle/>
                    <a:p>
                      <a:pPr indent="0" lvl="0" marL="0" rtl="0" algn="l">
                        <a:spcBef>
                          <a:spcPts val="0"/>
                        </a:spcBef>
                        <a:spcAft>
                          <a:spcPts val="0"/>
                        </a:spcAft>
                        <a:buClr>
                          <a:srgbClr val="000000"/>
                        </a:buClr>
                        <a:buSzPts val="1300"/>
                        <a:buFont typeface="Arial"/>
                        <a:buNone/>
                      </a:pPr>
                      <a:r>
                        <a:rPr lang="en" sz="1100">
                          <a:latin typeface="Inter"/>
                          <a:ea typeface="Inter"/>
                          <a:cs typeface="Inter"/>
                          <a:sym typeface="Inter"/>
                        </a:rPr>
                        <a:t>How can we expand on Madison’s and Montesquieu’s arguments? Why else would it be good to separate powers?</a:t>
                      </a:r>
                      <a:endParaRPr sz="11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14950" marB="114950" marR="116575" marL="116575"/>
                </a:tc>
              </a:tr>
            </a:tbl>
          </a:graphicData>
        </a:graphic>
      </p:graphicFrame>
      <p:sp>
        <p:nvSpPr>
          <p:cNvPr id="57" name="Google Shape;57;p13"/>
          <p:cNvSpPr txBox="1"/>
          <p:nvPr/>
        </p:nvSpPr>
        <p:spPr>
          <a:xfrm>
            <a:off x="194563" y="878100"/>
            <a:ext cx="7383300" cy="576000"/>
          </a:xfrm>
          <a:prstGeom prst="rect">
            <a:avLst/>
          </a:prstGeom>
          <a:noFill/>
          <a:ln>
            <a:noFill/>
          </a:ln>
        </p:spPr>
        <p:txBody>
          <a:bodyPr anchorCtr="0" anchor="t" bIns="102250" lIns="102250" spcFirstLastPara="1" rIns="102250" wrap="square" tIns="102250">
            <a:sp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Directions:  </a:t>
            </a:r>
            <a:r>
              <a:rPr lang="en" sz="1200">
                <a:solidFill>
                  <a:srgbClr val="000000"/>
                </a:solidFill>
                <a:latin typeface="Inter"/>
                <a:ea typeface="Inter"/>
                <a:cs typeface="Inter"/>
                <a:sym typeface="Inter"/>
              </a:rPr>
              <a:t>Brainstorm answers to the questions below. Remember to support your claims with clear textual evidence and note the source of the evidence for easy reference during the </a:t>
            </a:r>
            <a:r>
              <a:rPr lang="en" sz="1200">
                <a:solidFill>
                  <a:srgbClr val="000000"/>
                </a:solidFill>
                <a:latin typeface="Inter"/>
                <a:ea typeface="Inter"/>
                <a:cs typeface="Inter"/>
                <a:sym typeface="Inter"/>
              </a:rPr>
              <a:t>seminar</a:t>
            </a:r>
            <a:r>
              <a:rPr lang="en" sz="1200">
                <a:solidFill>
                  <a:srgbClr val="000000"/>
                </a:solidFill>
                <a:latin typeface="Inter"/>
                <a:ea typeface="Inter"/>
                <a:cs typeface="Inter"/>
                <a:sym typeface="Inter"/>
              </a:rPr>
              <a:t>.</a:t>
            </a:r>
            <a:endParaRPr sz="1600">
              <a:latin typeface="Inter"/>
              <a:ea typeface="Inter"/>
              <a:cs typeface="Inter"/>
              <a:sym typeface="Inter"/>
            </a:endParaRPr>
          </a:p>
        </p:txBody>
      </p:sp>
      <p:sp>
        <p:nvSpPr>
          <p:cNvPr id="58" name="Google Shape;58;p13"/>
          <p:cNvSpPr txBox="1"/>
          <p:nvPr/>
        </p:nvSpPr>
        <p:spPr>
          <a:xfrm>
            <a:off x="1273232" y="1481216"/>
            <a:ext cx="5226000" cy="387900"/>
          </a:xfrm>
          <a:prstGeom prst="rect">
            <a:avLst/>
          </a:prstGeom>
          <a:noFill/>
          <a:ln cap="flat" cmpd="sng" w="19050">
            <a:solidFill>
              <a:srgbClr val="CCCCCC"/>
            </a:solidFill>
            <a:prstDash val="solid"/>
            <a:round/>
            <a:headEnd len="sm" w="sm" type="none"/>
            <a:tailEnd len="sm" w="sm" type="none"/>
          </a:ln>
        </p:spPr>
        <p:txBody>
          <a:bodyPr anchorCtr="0" anchor="t" bIns="91425" lIns="109725" spcFirstLastPara="1" rIns="109725" wrap="square" tIns="109725">
            <a:spAutoFit/>
          </a:bodyPr>
          <a:lstStyle/>
          <a:p>
            <a:pPr indent="0" lvl="0" marL="0" rtl="0" algn="ctr">
              <a:spcBef>
                <a:spcPts val="0"/>
              </a:spcBef>
              <a:spcAft>
                <a:spcPts val="0"/>
              </a:spcAft>
              <a:buNone/>
            </a:pPr>
            <a:r>
              <a:rPr lang="en" sz="1200">
                <a:latin typeface="Inter"/>
                <a:ea typeface="Inter"/>
                <a:cs typeface="Inter"/>
                <a:sym typeface="Inter"/>
              </a:rPr>
              <a:t>Group 1 Questions (To Be Completed by </a:t>
            </a:r>
            <a:r>
              <a:rPr b="1" lang="en" sz="1200">
                <a:latin typeface="Inter"/>
                <a:ea typeface="Inter"/>
                <a:cs typeface="Inter"/>
                <a:sym typeface="Inter"/>
              </a:rPr>
              <a:t>All Students</a:t>
            </a:r>
            <a:r>
              <a:rPr lang="en" sz="1200">
                <a:latin typeface="Inter"/>
                <a:ea typeface="Inter"/>
                <a:cs typeface="Inter"/>
                <a:sym typeface="Inter"/>
              </a:rPr>
              <a:t>)</a:t>
            </a:r>
            <a:endParaRPr sz="1200">
              <a:latin typeface="Inter"/>
              <a:ea typeface="Inter"/>
              <a:cs typeface="Inter"/>
              <a:sym typeface="Inter"/>
            </a:endParaRPr>
          </a:p>
        </p:txBody>
      </p:sp>
      <p:graphicFrame>
        <p:nvGraphicFramePr>
          <p:cNvPr id="59" name="Google Shape;59;p13"/>
          <p:cNvGraphicFramePr/>
          <p:nvPr/>
        </p:nvGraphicFramePr>
        <p:xfrm>
          <a:off x="467225" y="7835600"/>
          <a:ext cx="3000000" cy="3000000"/>
        </p:xfrm>
        <a:graphic>
          <a:graphicData uri="http://schemas.openxmlformats.org/drawingml/2006/table">
            <a:tbl>
              <a:tblPr>
                <a:noFill/>
                <a:tableStyleId>{71567B84-EE18-4C46-BF77-FF3A1E8FF822}</a:tableStyleId>
              </a:tblPr>
              <a:tblGrid>
                <a:gridCol w="495275"/>
                <a:gridCol w="6342675"/>
              </a:tblGrid>
              <a:tr h="1484075">
                <a:tc>
                  <a:txBody>
                    <a:bodyPr/>
                    <a:lstStyle/>
                    <a:p>
                      <a:pPr indent="0" lvl="0" marL="0" rtl="0" algn="l">
                        <a:spcBef>
                          <a:spcPts val="0"/>
                        </a:spcBef>
                        <a:spcAft>
                          <a:spcPts val="0"/>
                        </a:spcAft>
                        <a:buNone/>
                      </a:pPr>
                      <a:r>
                        <a:t/>
                      </a:r>
                      <a:endParaRPr sz="1000">
                        <a:solidFill>
                          <a:srgbClr val="000000"/>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000">
                          <a:solidFill>
                            <a:srgbClr val="000000"/>
                          </a:solidFill>
                          <a:latin typeface="Inter"/>
                          <a:ea typeface="Inter"/>
                          <a:cs typeface="Inter"/>
                          <a:sym typeface="Inter"/>
                        </a:rPr>
                        <a:t>Part of historical thinking is having empathy, or understanding the past on its own terms. Thus, in reflecting on the prompt and documents related to </a:t>
                      </a:r>
                      <a:r>
                        <a:rPr lang="en" sz="1000">
                          <a:latin typeface="Inter"/>
                          <a:ea typeface="Inter"/>
                          <a:cs typeface="Inter"/>
                          <a:sym typeface="Inter"/>
                        </a:rPr>
                        <a:t>the concept of Separation of Powers</a:t>
                      </a:r>
                      <a:r>
                        <a:rPr lang="en" sz="1000">
                          <a:solidFill>
                            <a:srgbClr val="000000"/>
                          </a:solidFill>
                          <a:latin typeface="Inter"/>
                          <a:ea typeface="Inter"/>
                          <a:cs typeface="Inter"/>
                          <a:sym typeface="Inter"/>
                        </a:rPr>
                        <a:t>, </a:t>
                      </a:r>
                      <a:r>
                        <a:rPr lang="en" sz="1000">
                          <a:solidFill>
                            <a:srgbClr val="000000"/>
                          </a:solidFill>
                          <a:latin typeface="Inter"/>
                          <a:ea typeface="Inter"/>
                          <a:cs typeface="Inter"/>
                          <a:sym typeface="Inter"/>
                        </a:rPr>
                        <a:t>think about something you analyzed that gave you a glimpse into the past. </a:t>
                      </a:r>
                      <a:r>
                        <a:rPr b="1" lang="en" sz="1000">
                          <a:solidFill>
                            <a:srgbClr val="000000"/>
                          </a:solidFill>
                          <a:latin typeface="Inter"/>
                          <a:ea typeface="Inter"/>
                          <a:cs typeface="Inter"/>
                          <a:sym typeface="Inter"/>
                        </a:rPr>
                        <a:t>Below, transcribe a quote from one of the documents that gave you a better understanding of that historical context, explaining why in your own words.</a:t>
                      </a:r>
                      <a:endParaRPr b="1" sz="1000">
                        <a:solidFill>
                          <a:srgbClr val="000000"/>
                        </a:solidFill>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60" name="Google Shape;60;p13"/>
          <p:cNvPicPr preferRelativeResize="0"/>
          <p:nvPr/>
        </p:nvPicPr>
        <p:blipFill>
          <a:blip r:embed="rId4">
            <a:alphaModFix/>
          </a:blip>
          <a:stretch>
            <a:fillRect/>
          </a:stretch>
        </p:blipFill>
        <p:spPr>
          <a:xfrm>
            <a:off x="525501" y="7965125"/>
            <a:ext cx="482275" cy="482300"/>
          </a:xfrm>
          <a:prstGeom prst="rect">
            <a:avLst/>
          </a:prstGeom>
          <a:noFill/>
          <a:ln>
            <a:noFill/>
          </a:ln>
        </p:spPr>
      </p:pic>
      <p:pic>
        <p:nvPicPr>
          <p:cNvPr id="61" name="Google Shape;61;p13"/>
          <p:cNvPicPr preferRelativeResize="0"/>
          <p:nvPr/>
        </p:nvPicPr>
        <p:blipFill>
          <a:blip r:embed="rId5">
            <a:alphaModFix/>
          </a:blip>
          <a:stretch>
            <a:fillRect/>
          </a:stretch>
        </p:blipFill>
        <p:spPr>
          <a:xfrm>
            <a:off x="381544" y="9348271"/>
            <a:ext cx="431174" cy="431174"/>
          </a:xfrm>
          <a:prstGeom prst="rect">
            <a:avLst/>
          </a:prstGeom>
          <a:noFill/>
          <a:ln>
            <a:noFill/>
          </a:ln>
        </p:spPr>
      </p:pic>
      <p:sp>
        <p:nvSpPr>
          <p:cNvPr id="62" name="Google Shape;62;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3" name="Google Shape;63;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1" name="Google Shape;71;p14"/>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Socratic Seminar Prep Graphic Organizer</a:t>
            </a:r>
            <a:endParaRPr sz="1600">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Medium"/>
                <a:ea typeface="Plus Jakarta Sans Medium"/>
                <a:cs typeface="Plus Jakarta Sans Medium"/>
                <a:sym typeface="Plus Jakarta Sans Medium"/>
              </a:rPr>
              <a:t>Separation of Powers</a:t>
            </a:r>
            <a:endParaRPr sz="1800">
              <a:solidFill>
                <a:schemeClr val="dk1"/>
              </a:solidFill>
              <a:latin typeface="Plus Jakarta Sans Medium"/>
              <a:ea typeface="Plus Jakarta Sans Medium"/>
              <a:cs typeface="Plus Jakarta Sans Medium"/>
              <a:sym typeface="Plus Jakarta Sans Medium"/>
            </a:endParaRPr>
          </a:p>
        </p:txBody>
      </p:sp>
      <p:sp>
        <p:nvSpPr>
          <p:cNvPr id="72" name="Google Shape;72;p14"/>
          <p:cNvSpPr txBox="1"/>
          <p:nvPr/>
        </p:nvSpPr>
        <p:spPr>
          <a:xfrm>
            <a:off x="1273207" y="1017779"/>
            <a:ext cx="5226000" cy="403200"/>
          </a:xfrm>
          <a:prstGeom prst="rect">
            <a:avLst/>
          </a:prstGeom>
          <a:noFill/>
          <a:ln cap="flat" cmpd="sng" w="19050">
            <a:solidFill>
              <a:srgbClr val="CCCCCC"/>
            </a:solidFill>
            <a:prstDash val="solid"/>
            <a:round/>
            <a:headEnd len="sm" w="sm" type="none"/>
            <a:tailEnd len="sm" w="sm" type="none"/>
          </a:ln>
        </p:spPr>
        <p:txBody>
          <a:bodyPr anchorCtr="0" anchor="t" bIns="109725" lIns="109725" spcFirstLastPara="1" rIns="109725" wrap="square" tIns="91425">
            <a:spAutoFit/>
          </a:bodyPr>
          <a:lstStyle/>
          <a:p>
            <a:pPr indent="0" lvl="0" marL="0" rtl="0" algn="ctr">
              <a:spcBef>
                <a:spcPts val="0"/>
              </a:spcBef>
              <a:spcAft>
                <a:spcPts val="0"/>
              </a:spcAft>
              <a:buNone/>
            </a:pPr>
            <a:r>
              <a:rPr lang="en" sz="1300">
                <a:latin typeface="Inter"/>
                <a:ea typeface="Inter"/>
                <a:cs typeface="Inter"/>
                <a:sym typeface="Inter"/>
              </a:rPr>
              <a:t>Group 2 Questions (To Be Completed by </a:t>
            </a:r>
            <a:r>
              <a:rPr b="1" lang="en" sz="1300">
                <a:latin typeface="Inter"/>
                <a:ea typeface="Inter"/>
                <a:cs typeface="Inter"/>
                <a:sym typeface="Inter"/>
              </a:rPr>
              <a:t>All Students</a:t>
            </a:r>
            <a:r>
              <a:rPr lang="en" sz="1300">
                <a:latin typeface="Inter"/>
                <a:ea typeface="Inter"/>
                <a:cs typeface="Inter"/>
                <a:sym typeface="Inter"/>
              </a:rPr>
              <a:t>)</a:t>
            </a:r>
            <a:endParaRPr sz="1300">
              <a:latin typeface="Inter"/>
              <a:ea typeface="Inter"/>
              <a:cs typeface="Inter"/>
              <a:sym typeface="Inter"/>
            </a:endParaRPr>
          </a:p>
        </p:txBody>
      </p:sp>
      <p:graphicFrame>
        <p:nvGraphicFramePr>
          <p:cNvPr id="73" name="Google Shape;73;p14"/>
          <p:cNvGraphicFramePr/>
          <p:nvPr/>
        </p:nvGraphicFramePr>
        <p:xfrm>
          <a:off x="467277" y="1560660"/>
          <a:ext cx="3000000" cy="3000000"/>
        </p:xfrm>
        <a:graphic>
          <a:graphicData uri="http://schemas.openxmlformats.org/drawingml/2006/table">
            <a:tbl>
              <a:tblPr bandCol="1" bandRow="1">
                <a:noFill/>
                <a:tableStyleId>{0D376B2B-234F-4522-9AF6-402221D2C72A}</a:tableStyleId>
              </a:tblPr>
              <a:tblGrid>
                <a:gridCol w="1500275"/>
                <a:gridCol w="1528150"/>
                <a:gridCol w="1770575"/>
                <a:gridCol w="2038950"/>
              </a:tblGrid>
              <a:tr h="1029800">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Discussion Question</a:t>
                      </a:r>
                      <a:endParaRPr b="1" sz="10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Your Claim</a:t>
                      </a:r>
                      <a:br>
                        <a:rPr b="1" lang="en" sz="1000">
                          <a:solidFill>
                            <a:schemeClr val="dk1"/>
                          </a:solidFill>
                          <a:latin typeface="Inter"/>
                          <a:ea typeface="Inter"/>
                          <a:cs typeface="Inter"/>
                          <a:sym typeface="Inter"/>
                        </a:rPr>
                      </a:br>
                      <a:endParaRPr i="1" sz="10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Textual Evidence</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(document, author, quotation or paraphrase)</a:t>
                      </a:r>
                      <a:endParaRPr b="1" sz="9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000">
                          <a:solidFill>
                            <a:schemeClr val="dk1"/>
                          </a:solidFill>
                          <a:latin typeface="Inter"/>
                          <a:ea typeface="Inter"/>
                          <a:cs typeface="Inter"/>
                          <a:sym typeface="Inter"/>
                        </a:rPr>
                        <a:t>Anticipated Counterclaims</a:t>
                      </a:r>
                      <a:endParaRPr b="1" sz="10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(Why might people disagree with your claim?)</a:t>
                      </a:r>
                      <a:endParaRPr b="1" sz="900">
                        <a:solidFill>
                          <a:schemeClr val="dk1"/>
                        </a:solidFill>
                        <a:latin typeface="Inter"/>
                        <a:ea typeface="Inter"/>
                        <a:cs typeface="Inter"/>
                        <a:sym typeface="Inter"/>
                      </a:endParaRPr>
                    </a:p>
                    <a:p>
                      <a:pPr indent="0" lvl="0" marL="0" rtl="0" algn="ctr">
                        <a:spcBef>
                          <a:spcPts val="0"/>
                        </a:spcBef>
                        <a:spcAft>
                          <a:spcPts val="0"/>
                        </a:spcAft>
                        <a:buNone/>
                      </a:pPr>
                      <a:r>
                        <a:rPr b="1" lang="en" sz="900">
                          <a:solidFill>
                            <a:schemeClr val="dk1"/>
                          </a:solidFill>
                          <a:latin typeface="Inter"/>
                          <a:ea typeface="Inter"/>
                          <a:cs typeface="Inter"/>
                          <a:sym typeface="Inter"/>
                        </a:rPr>
                        <a:t>(Write/Answer a minimum of 2 counterclaims in this column).</a:t>
                      </a:r>
                      <a:endParaRPr b="1" sz="900">
                        <a:solidFill>
                          <a:schemeClr val="dk1"/>
                        </a:solidFill>
                        <a:latin typeface="Inter"/>
                        <a:ea typeface="Inter"/>
                        <a:cs typeface="Inter"/>
                        <a:sym typeface="Inter"/>
                      </a:endParaRPr>
                    </a:p>
                  </a:txBody>
                  <a:tcPr marT="109725" marB="109725" marR="109725" marL="109725">
                    <a:lnL cap="flat" cmpd="sng" w="19050">
                      <a:solidFill>
                        <a:schemeClr val="dk1"/>
                      </a:solidFill>
                      <a:prstDash val="solid"/>
                      <a:round/>
                      <a:headEnd len="sm" w="sm" type="none"/>
                      <a:tailEnd len="sm" w="sm" type="none"/>
                    </a:lnL>
                    <a:lnR cap="flat" cmpd="sng" w="19050">
                      <a:solidFill>
                        <a:schemeClr val="dk1"/>
                      </a:solidFill>
                      <a:prstDash val="solid"/>
                      <a:round/>
                      <a:headEnd len="sm" w="sm" type="none"/>
                      <a:tailEnd len="sm" w="sm" type="none"/>
                    </a:lnR>
                    <a:lnT cap="flat" cmpd="sng" w="19050">
                      <a:solidFill>
                        <a:schemeClr val="dk1"/>
                      </a:solidFill>
                      <a:prstDash val="solid"/>
                      <a:round/>
                      <a:headEnd len="sm" w="sm" type="none"/>
                      <a:tailEnd len="sm" w="sm" type="none"/>
                    </a:lnT>
                    <a:lnB cap="flat" cmpd="sng" w="19050">
                      <a:solidFill>
                        <a:schemeClr val="dk1"/>
                      </a:solidFill>
                      <a:prstDash val="solid"/>
                      <a:round/>
                      <a:headEnd len="sm" w="sm" type="none"/>
                      <a:tailEnd len="sm" w="sm" type="none"/>
                    </a:lnB>
                  </a:tcPr>
                </a:tc>
              </a:tr>
              <a:tr h="1614925">
                <a:tc>
                  <a:txBody>
                    <a:bodyPr/>
                    <a:lstStyle/>
                    <a:p>
                      <a:pPr indent="0" lvl="0" marL="0" rtl="0" algn="l">
                        <a:spcBef>
                          <a:spcPts val="0"/>
                        </a:spcBef>
                        <a:spcAft>
                          <a:spcPts val="0"/>
                        </a:spcAft>
                        <a:buNone/>
                      </a:pPr>
                      <a:r>
                        <a:rPr lang="en" sz="1100">
                          <a:latin typeface="Inter"/>
                          <a:ea typeface="Inter"/>
                          <a:cs typeface="Inter"/>
                          <a:sym typeface="Inter"/>
                        </a:rPr>
                        <a:t>Based on the Constitution, how should the three branches of government relate to each other? (Doc C)</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19050">
                      <a:solidFill>
                        <a:schemeClr val="dk1"/>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T cap="flat" cmpd="sng" w="19050">
                      <a:solidFill>
                        <a:schemeClr val="dk1"/>
                      </a:solidFill>
                      <a:prstDash val="solid"/>
                      <a:round/>
                      <a:headEnd len="sm" w="sm" type="none"/>
                      <a:tailEnd len="sm" w="sm" type="none"/>
                    </a:lnT>
                  </a:tcPr>
                </a:tc>
              </a:tr>
              <a:tr h="1289850">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Based on the table, which branch of government do you think has the most power? Explain. </a:t>
                      </a:r>
                      <a:r>
                        <a:rPr lang="en" sz="1100">
                          <a:solidFill>
                            <a:srgbClr val="000000"/>
                          </a:solidFill>
                          <a:latin typeface="Inter"/>
                          <a:ea typeface="Inter"/>
                          <a:cs typeface="Inter"/>
                          <a:sym typeface="Inter"/>
                        </a:rPr>
                        <a:t>Doc D</a:t>
                      </a:r>
                      <a:r>
                        <a:rPr lang="en" sz="1100">
                          <a:latin typeface="Inter"/>
                          <a:ea typeface="Inter"/>
                          <a:cs typeface="Inter"/>
                          <a:sym typeface="Inter"/>
                        </a:rPr>
                        <a:t>?</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r>
              <a:tr h="1419875">
                <a:tc>
                  <a:txBody>
                    <a:bodyPr/>
                    <a:lstStyle/>
                    <a:p>
                      <a:pPr indent="0" lvl="0" marL="0" rtl="0" algn="l">
                        <a:spcBef>
                          <a:spcPts val="0"/>
                        </a:spcBef>
                        <a:spcAft>
                          <a:spcPts val="0"/>
                        </a:spcAft>
                        <a:buClr>
                          <a:srgbClr val="000000"/>
                        </a:buClr>
                        <a:buSzPts val="1200"/>
                        <a:buFont typeface="Arial"/>
                        <a:buNone/>
                      </a:pPr>
                      <a:r>
                        <a:rPr lang="en" sz="1100">
                          <a:latin typeface="Inter"/>
                          <a:ea typeface="Inter"/>
                          <a:cs typeface="Inter"/>
                          <a:sym typeface="Inter"/>
                        </a:rPr>
                        <a:t>Do you see any inconsistencies with how the branches of government are set up and how they are working today?</a:t>
                      </a:r>
                      <a:endParaRPr sz="11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lnR cap="flat" cmpd="sng" w="6350">
                      <a:solidFill>
                        <a:srgbClr val="000000"/>
                      </a:solidFill>
                      <a:prstDash val="solid"/>
                      <a:round/>
                      <a:headEnd len="sm" w="sm" type="none"/>
                      <a:tailEnd len="sm" w="sm" type="none"/>
                    </a:lnR>
                    <a:lnT cap="flat" cmpd="sng" w="6350">
                      <a:solidFill>
                        <a:srgbClr val="000000"/>
                      </a:solidFill>
                      <a:prstDash val="solid"/>
                      <a:round/>
                      <a:headEnd len="sm" w="sm" type="none"/>
                      <a:tailEnd len="sm" w="sm" type="none"/>
                    </a:lnT>
                    <a:lnB cap="flat" cmpd="sng" w="63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6350">
                      <a:solidFill>
                        <a:srgbClr val="000000"/>
                      </a:solidFill>
                      <a:prstDash val="solid"/>
                      <a:round/>
                      <a:headEnd len="sm" w="sm" type="none"/>
                      <a:tailEnd len="sm" w="sm" type="none"/>
                    </a:lnL>
                  </a:tcPr>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tc>
              </a:tr>
            </a:tbl>
          </a:graphicData>
        </a:graphic>
      </p:graphicFrame>
      <p:graphicFrame>
        <p:nvGraphicFramePr>
          <p:cNvPr id="74" name="Google Shape;74;p14"/>
          <p:cNvGraphicFramePr/>
          <p:nvPr/>
        </p:nvGraphicFramePr>
        <p:xfrm>
          <a:off x="466350" y="7190925"/>
          <a:ext cx="3000000" cy="3000000"/>
        </p:xfrm>
        <a:graphic>
          <a:graphicData uri="http://schemas.openxmlformats.org/drawingml/2006/table">
            <a:tbl>
              <a:tblPr>
                <a:noFill/>
                <a:tableStyleId>{71567B84-EE18-4C46-BF77-FF3A1E8FF822}</a:tableStyleId>
              </a:tblPr>
              <a:tblGrid>
                <a:gridCol w="513050"/>
                <a:gridCol w="6324900"/>
              </a:tblGrid>
              <a:tr h="1911875">
                <a:tc>
                  <a:txBody>
                    <a:bodyPr/>
                    <a:lstStyle/>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91425" marB="91425" marR="91425" marL="91425">
                    <a:lnR cap="flat" cmpd="sng" w="9525">
                      <a:solidFill>
                        <a:srgbClr val="9E9E9E">
                          <a:alpha val="0"/>
                        </a:srgbClr>
                      </a:solidFill>
                      <a:prstDash val="solid"/>
                      <a:round/>
                      <a:headEnd len="sm" w="sm" type="none"/>
                      <a:tailEnd len="sm" w="sm" type="none"/>
                    </a:lnR>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How did the founders’ use of separation of powers show a change from earlier systems of government while continuing certain political traditions?</a:t>
                      </a:r>
                      <a:endParaRPr sz="1200">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a:t>
                      </a:r>
                      <a:r>
                        <a:rPr b="1" lang="en" sz="1200">
                          <a:solidFill>
                            <a:srgbClr val="000000"/>
                          </a:solidFill>
                          <a:latin typeface="Inter"/>
                          <a:ea typeface="Inter"/>
                          <a:cs typeface="Inter"/>
                          <a:sym typeface="Inter"/>
                        </a:rPr>
                        <a:t>Both groups</a:t>
                      </a:r>
                      <a:r>
                        <a:rPr lang="en" sz="1200">
                          <a:solidFill>
                            <a:srgbClr val="000000"/>
                          </a:solidFill>
                          <a:latin typeface="Inter"/>
                          <a:ea typeface="Inter"/>
                          <a:cs typeface="Inter"/>
                          <a:sym typeface="Inter"/>
                        </a:rPr>
                        <a:t> will answer this question during the seminar).</a:t>
                      </a:r>
                      <a:endParaRPr sz="1200"/>
                    </a:p>
                  </a:txBody>
                  <a:tcPr marT="91425" marB="91425" marR="91425" marL="91425">
                    <a:lnL cap="flat" cmpd="sng" w="9525">
                      <a:solidFill>
                        <a:srgbClr val="9E9E9E">
                          <a:alpha val="0"/>
                        </a:srgbClr>
                      </a:solidFill>
                      <a:prstDash val="solid"/>
                      <a:round/>
                      <a:headEnd len="sm" w="sm" type="none"/>
                      <a:tailEnd len="sm" w="sm" type="none"/>
                    </a:lnL>
                  </a:tcPr>
                </a:tc>
              </a:tr>
            </a:tbl>
          </a:graphicData>
        </a:graphic>
      </p:graphicFrame>
      <p:pic>
        <p:nvPicPr>
          <p:cNvPr id="75" name="Google Shape;75;p14"/>
          <p:cNvPicPr preferRelativeResize="0"/>
          <p:nvPr/>
        </p:nvPicPr>
        <p:blipFill>
          <a:blip r:embed="rId4">
            <a:alphaModFix/>
          </a:blip>
          <a:stretch>
            <a:fillRect/>
          </a:stretch>
        </p:blipFill>
        <p:spPr>
          <a:xfrm>
            <a:off x="510900" y="7190925"/>
            <a:ext cx="508550" cy="5085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A</a:t>
            </a:r>
            <a:endParaRPr sz="1900">
              <a:latin typeface="Halant"/>
              <a:ea typeface="Halant"/>
              <a:cs typeface="Halant"/>
              <a:sym typeface="Halant"/>
            </a:endParaRPr>
          </a:p>
        </p:txBody>
      </p:sp>
      <p:pic>
        <p:nvPicPr>
          <p:cNvPr id="81" name="Google Shape;8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2" name="Google Shape;82;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3" name="Google Shape;83;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4" name="Google Shape;84;p15"/>
          <p:cNvGraphicFramePr/>
          <p:nvPr/>
        </p:nvGraphicFramePr>
        <p:xfrm>
          <a:off x="434400" y="671175"/>
          <a:ext cx="3000000" cy="3000000"/>
        </p:xfrm>
        <a:graphic>
          <a:graphicData uri="http://schemas.openxmlformats.org/drawingml/2006/table">
            <a:tbl>
              <a:tblPr>
                <a:noFill/>
                <a:tableStyleId>{236C4666-2BFA-4BD2-A333-A8F0C264C25B}</a:tableStyleId>
              </a:tblPr>
              <a:tblGrid>
                <a:gridCol w="3429000"/>
                <a:gridCol w="3429000"/>
              </a:tblGrid>
              <a:tr h="39177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Charles de Montesquieu, </a:t>
                      </a:r>
                      <a:r>
                        <a:rPr i="1" lang="en" sz="1200">
                          <a:solidFill>
                            <a:schemeClr val="dk1"/>
                          </a:solidFill>
                          <a:latin typeface="Halant"/>
                          <a:ea typeface="Halant"/>
                          <a:cs typeface="Halant"/>
                          <a:sym typeface="Halant"/>
                        </a:rPr>
                        <a:t>The Spirit of the Laws</a:t>
                      </a:r>
                      <a:r>
                        <a:rPr lang="en" sz="1200">
                          <a:solidFill>
                            <a:schemeClr val="dk1"/>
                          </a:solidFill>
                          <a:latin typeface="Halant"/>
                          <a:ea typeface="Halant"/>
                          <a:cs typeface="Halant"/>
                          <a:sym typeface="Halant"/>
                        </a:rPr>
                        <a:t>, 1748.</a:t>
                      </a:r>
                      <a:endParaRPr sz="10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579025">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every government there are three sorts of power; the legislative; the executive, in respect to things dependent on the law of nations; and the executive, in regard to things that depend on the civil law.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virtue of the first, the prince or magistrate enacts temporary or perpetual laws, and amends... those that have been already enacted. By the second, he makes peace or war, sends or receives embassies; establishes the public security, and provides against invasions. By the third, he punishes criminals, or determines the disputes that arise between individuals. The latter we shall call the judiciary power, and the other simply the executive power of the state.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the legislative and executive powers are united in the same person, or in the same body of magistrates, there can be no liberty; because apprehensions may arise, lest the same monarch or senate should enact tyrannical laws, to execute them in a tyrannical manner.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Again, there is no liberty, if the power of judging be not separated from the legislative and executive powers. Were it joined with the legislative, the life and liberty of the subject would be exposed to arbitrary control, for the judge would then be the legislator. Were it joined to the executive power, the judge might behave with all the violence of an oppressor. </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r>
            </a:tbl>
          </a:graphicData>
        </a:graphic>
      </p:graphicFrame>
      <p:sp>
        <p:nvSpPr>
          <p:cNvPr id="85" name="Google Shape;85;p15"/>
          <p:cNvSpPr txBox="1"/>
          <p:nvPr/>
        </p:nvSpPr>
        <p:spPr>
          <a:xfrm>
            <a:off x="0" y="487680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2400">
                <a:solidFill>
                  <a:srgbClr val="000000"/>
                </a:solidFill>
                <a:latin typeface="Halant"/>
                <a:ea typeface="Halant"/>
                <a:cs typeface="Halant"/>
                <a:sym typeface="Halant"/>
              </a:rPr>
              <a:t>Document B</a:t>
            </a:r>
            <a:endParaRPr sz="1900">
              <a:latin typeface="Halant"/>
              <a:ea typeface="Halant"/>
              <a:cs typeface="Halant"/>
              <a:sym typeface="Halant"/>
            </a:endParaRPr>
          </a:p>
        </p:txBody>
      </p:sp>
      <p:graphicFrame>
        <p:nvGraphicFramePr>
          <p:cNvPr id="86" name="Google Shape;86;p15"/>
          <p:cNvGraphicFramePr/>
          <p:nvPr/>
        </p:nvGraphicFramePr>
        <p:xfrm>
          <a:off x="417600" y="5478713"/>
          <a:ext cx="3000000" cy="3000000"/>
        </p:xfrm>
        <a:graphic>
          <a:graphicData uri="http://schemas.openxmlformats.org/drawingml/2006/table">
            <a:tbl>
              <a:tblPr>
                <a:noFill/>
                <a:tableStyleId>{236C4666-2BFA-4BD2-A333-A8F0C264C25B}</a:tableStyleId>
              </a:tblPr>
              <a:tblGrid>
                <a:gridCol w="2824825"/>
                <a:gridCol w="4112375"/>
              </a:tblGrid>
              <a:tr h="163550">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James Madison, Federalist No. 51: "The Structure of the Government Must Furnish the Proper Checks and Balances Between the Different Departments." 1788.</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2387725">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In order to lay a due foundation for that separate and distinct exercise of the different powers of government, which to a certain extent is admitted on all hands to be essential to the preservation of liberty, it is evident that each department should have a will of its own… Were this principle rigorously adhered to, it would require that all the appointments for the supreme executive, legislative, and judiciary magistracies should be drawn from the same fountain of authority, the people, through channels having no communication whatever with one another.</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But the great security against a gradual concentration of the several powers in the same department, consists in giving to those who administer each department the necessary constitutional means and personal motives to resist encroachments of the others… Ambition must be made to counteract ambition… It may be a reflection on human nature, that such devices should be necessary to control the abuses of government. But what is government itself, but the greatest of all reflections on human nature? If men were angels, no government would be necessary. If angels were to govern men, neither external nor internal controls on government would be necessary. In framing a government which is to be administered by men over men, the great difficulty lies in this: you must first enable the government to control the governed; and in the next place oblige it to control itself.</a:t>
                      </a:r>
                      <a:endParaRPr sz="1200">
                        <a:latin typeface="Inter"/>
                        <a:ea typeface="Inter"/>
                        <a:cs typeface="Inter"/>
                        <a:sym typeface="Inter"/>
                      </a:endParaRPr>
                    </a:p>
                  </a:txBody>
                  <a:tcPr marT="109725" marB="109725" marR="109725" marL="109725">
                    <a:lnL cap="flat" cmpd="sng" w="12700">
                      <a:solidFill>
                        <a:srgbClr val="9E9E9E">
                          <a:alpha val="0"/>
                        </a:srgbClr>
                      </a:solidFill>
                      <a:prstDash val="solid"/>
                      <a:round/>
                      <a:headEnd len="sm" w="sm" type="none"/>
                      <a:tailEnd len="sm" w="sm" type="none"/>
                    </a:lnL>
                    <a:lnR cap="flat" cmpd="sng" w="12700">
                      <a:solidFill>
                        <a:srgbClr val="222F5F">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c h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Document C</a:t>
            </a:r>
            <a:endParaRPr sz="1900">
              <a:latin typeface="Halant"/>
              <a:ea typeface="Halant"/>
              <a:cs typeface="Halant"/>
              <a:sym typeface="Halant"/>
            </a:endParaRPr>
          </a:p>
        </p:txBody>
      </p:sp>
      <p:pic>
        <p:nvPicPr>
          <p:cNvPr id="92" name="Google Shape;92;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3" name="Google Shape;93;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5" name="Google Shape;95;p16"/>
          <p:cNvSpPr txBox="1"/>
          <p:nvPr/>
        </p:nvSpPr>
        <p:spPr>
          <a:xfrm>
            <a:off x="0" y="441960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rgbClr val="000000"/>
              </a:buClr>
              <a:buSzPts val="1100"/>
              <a:buFont typeface="Arial"/>
              <a:buNone/>
            </a:pPr>
            <a:r>
              <a:rPr lang="en" sz="2400">
                <a:solidFill>
                  <a:srgbClr val="000000"/>
                </a:solidFill>
                <a:latin typeface="Halant"/>
                <a:ea typeface="Halant"/>
                <a:cs typeface="Halant"/>
                <a:sym typeface="Halant"/>
              </a:rPr>
              <a:t>Document </a:t>
            </a:r>
            <a:r>
              <a:rPr lang="en" sz="2400">
                <a:latin typeface="Halant"/>
                <a:ea typeface="Halant"/>
                <a:cs typeface="Halant"/>
                <a:sym typeface="Halant"/>
              </a:rPr>
              <a:t>D</a:t>
            </a:r>
            <a:endParaRPr sz="1900">
              <a:latin typeface="Halant"/>
              <a:ea typeface="Halant"/>
              <a:cs typeface="Halant"/>
              <a:sym typeface="Halant"/>
            </a:endParaRPr>
          </a:p>
        </p:txBody>
      </p:sp>
      <p:graphicFrame>
        <p:nvGraphicFramePr>
          <p:cNvPr id="96" name="Google Shape;96;p16"/>
          <p:cNvGraphicFramePr/>
          <p:nvPr/>
        </p:nvGraphicFramePr>
        <p:xfrm>
          <a:off x="419850" y="594450"/>
          <a:ext cx="3000000" cy="3000000"/>
        </p:xfrm>
        <a:graphic>
          <a:graphicData uri="http://schemas.openxmlformats.org/drawingml/2006/table">
            <a:tbl>
              <a:tblPr>
                <a:noFill/>
                <a:tableStyleId>{236C4666-2BFA-4BD2-A333-A8F0C264C25B}</a:tableStyleId>
              </a:tblPr>
              <a:tblGrid>
                <a:gridCol w="3822700"/>
                <a:gridCol w="3111500"/>
              </a:tblGrid>
              <a:tr h="372300">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The U.S. Constitution, Articles I, II, III, 1787.</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hMerge="1"/>
              </a:tr>
              <a:tr h="3064575">
                <a:tc gridSpan="2">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Article I, Section 1 and 7</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All legislative powers herein granted shall be vested in a Congress of the United States, which shall consist of a Senate and House of Representatives… Every bill which shall have passed the House of Representatives and the Senate, shall, before it become a law, be presented to the President of the United States; if he approve he shall sign it, but if not he shall return it, with his objections to that House in which it shall have originated, who shall… proceed to reconsider it.</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Article II, Sections 1 and 3</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 executive power shall be vested in a President of the United States of America… he shall take care that the laws be faithfully executed…</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Article III, Section 1 and 2</a:t>
                      </a:r>
                      <a:endParaRPr b="1" sz="1200">
                        <a:solidFill>
                          <a:srgbClr val="000000"/>
                        </a:solidFill>
                        <a:latin typeface="Inter"/>
                        <a:ea typeface="Inter"/>
                        <a:cs typeface="Inter"/>
                        <a:sym typeface="Inter"/>
                      </a:endParaRPr>
                    </a:p>
                    <a:p>
                      <a:pPr indent="0" lvl="0" marL="0" rtl="0" algn="l">
                        <a:spcBef>
                          <a:spcPts val="0"/>
                        </a:spcBef>
                        <a:spcAft>
                          <a:spcPts val="0"/>
                        </a:spcAft>
                        <a:buNone/>
                      </a:pPr>
                      <a:r>
                        <a:rPr lang="en" sz="1200">
                          <a:solidFill>
                            <a:srgbClr val="000000"/>
                          </a:solidFill>
                          <a:latin typeface="Inter"/>
                          <a:ea typeface="Inter"/>
                          <a:cs typeface="Inter"/>
                          <a:sym typeface="Inter"/>
                        </a:rPr>
                        <a:t>The judicial power of the United States, shall be vested in one Supreme Court, and in such inferior courts as the Congress may from time to time ordain and establish… The judicial power shall extend to all cases, in law and equity, arising under this Constitution, the laws of the United States, and treaties made, or which shall be made, under their authority.</a:t>
                      </a:r>
                      <a:endParaRPr sz="1200">
                        <a:latin typeface="Inter"/>
                        <a:ea typeface="Inter"/>
                        <a:cs typeface="Inter"/>
                        <a:sym typeface="Inter"/>
                      </a:endParaRPr>
                    </a:p>
                  </a:txBody>
                  <a:tcPr marT="109725" marB="109725" marR="109725" marL="109725">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FFFFFF"/>
                      </a:solidFill>
                      <a:prstDash val="solid"/>
                      <a:round/>
                      <a:headEnd len="sm" w="sm" type="none"/>
                      <a:tailEnd len="sm" w="sm" type="none"/>
                    </a:lnB>
                  </a:tcPr>
                </a:tc>
                <a:tc hMerge="1"/>
              </a:tr>
            </a:tbl>
          </a:graphicData>
        </a:graphic>
      </p:graphicFrame>
      <p:graphicFrame>
        <p:nvGraphicFramePr>
          <p:cNvPr id="97" name="Google Shape;97;p16"/>
          <p:cNvGraphicFramePr/>
          <p:nvPr/>
        </p:nvGraphicFramePr>
        <p:xfrm>
          <a:off x="419100" y="4997100"/>
          <a:ext cx="3000000" cy="3000000"/>
        </p:xfrm>
        <a:graphic>
          <a:graphicData uri="http://schemas.openxmlformats.org/drawingml/2006/table">
            <a:tbl>
              <a:tblPr>
                <a:noFill/>
                <a:tableStyleId>{236C4666-2BFA-4BD2-A333-A8F0C264C25B}</a:tableStyleId>
              </a:tblPr>
              <a:tblGrid>
                <a:gridCol w="6934200"/>
              </a:tblGrid>
              <a:tr h="137625">
                <a:tc>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Halant"/>
                          <a:ea typeface="Halant"/>
                          <a:cs typeface="Halant"/>
                          <a:sym typeface="Halant"/>
                        </a:rPr>
                        <a:t>Source: Table on the Powers of Each Branch of Government.</a:t>
                      </a:r>
                      <a:endParaRPr sz="1200">
                        <a:latin typeface="Halant"/>
                        <a:ea typeface="Halant"/>
                        <a:cs typeface="Halant"/>
                        <a:sym typeface="Halant"/>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graphicFrame>
        <p:nvGraphicFramePr>
          <p:cNvPr id="98" name="Google Shape;98;p16"/>
          <p:cNvGraphicFramePr/>
          <p:nvPr/>
        </p:nvGraphicFramePr>
        <p:xfrm>
          <a:off x="419150" y="5549925"/>
          <a:ext cx="3000000" cy="3000000"/>
        </p:xfrm>
        <a:graphic>
          <a:graphicData uri="http://schemas.openxmlformats.org/drawingml/2006/table">
            <a:tbl>
              <a:tblPr>
                <a:noFill/>
                <a:tableStyleId>{71567B84-EE18-4C46-BF77-FF3A1E8FF822}</a:tableStyleId>
              </a:tblPr>
              <a:tblGrid>
                <a:gridCol w="2311400"/>
                <a:gridCol w="2311400"/>
                <a:gridCol w="2311400"/>
              </a:tblGrid>
              <a:tr h="471075">
                <a:tc>
                  <a:txBody>
                    <a:bodyPr/>
                    <a:lstStyle/>
                    <a:p>
                      <a:pPr indent="0" lvl="0" marL="0" rtl="0" algn="ctr">
                        <a:spcBef>
                          <a:spcPts val="0"/>
                        </a:spcBef>
                        <a:spcAft>
                          <a:spcPts val="0"/>
                        </a:spcAft>
                        <a:buNone/>
                      </a:pPr>
                      <a:r>
                        <a:rPr b="1" lang="en" sz="1200">
                          <a:latin typeface="Inter"/>
                          <a:ea typeface="Inter"/>
                          <a:cs typeface="Inter"/>
                          <a:sym typeface="Inter"/>
                        </a:rPr>
                        <a:t>Legislative Branch</a:t>
                      </a:r>
                      <a:endParaRPr sz="1000">
                        <a:latin typeface="Inter"/>
                        <a:ea typeface="Inter"/>
                        <a:cs typeface="Inter"/>
                        <a:sym typeface="Inter"/>
                      </a:endParaRPr>
                    </a:p>
                  </a:txBody>
                  <a:tcPr marT="109725" marB="109725" marR="109725" marL="109725">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Executive Branch</a:t>
                      </a:r>
                      <a:endParaRPr sz="1000">
                        <a:latin typeface="Inter"/>
                        <a:ea typeface="Inter"/>
                        <a:cs typeface="Inter"/>
                        <a:sym typeface="Inter"/>
                      </a:endParaRPr>
                    </a:p>
                  </a:txBody>
                  <a:tcPr marT="109725" marB="109725" marR="109725" marL="109725">
                    <a:lnB cap="flat" cmpd="sng" w="1270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Judicial Branch</a:t>
                      </a:r>
                      <a:endParaRPr sz="1000">
                        <a:latin typeface="Inter"/>
                        <a:ea typeface="Inter"/>
                        <a:cs typeface="Inter"/>
                        <a:sym typeface="Inter"/>
                      </a:endParaRPr>
                    </a:p>
                  </a:txBody>
                  <a:tcPr marT="109725" marB="109725" marR="109725" marL="109725">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Creates and pass laws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Signs bills into law</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Decides the constitutionality of laws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Coins money</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Vetoes legislation</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vMerge="1"/>
              </a:tr>
              <a:tr h="114725">
                <a:tc>
                  <a:txBody>
                    <a:bodyPr/>
                    <a:lstStyle/>
                    <a:p>
                      <a:pPr indent="0" lvl="0" marL="0" rtl="0" algn="l">
                        <a:spcBef>
                          <a:spcPts val="0"/>
                        </a:spcBef>
                        <a:spcAft>
                          <a:spcPts val="0"/>
                        </a:spcAft>
                        <a:buNone/>
                      </a:pPr>
                      <a:r>
                        <a:rPr lang="en" sz="1200">
                          <a:latin typeface="Inter"/>
                          <a:ea typeface="Inter"/>
                          <a:cs typeface="Inter"/>
                          <a:sym typeface="Inter"/>
                        </a:rPr>
                        <a:t>Declares war</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Nominates Supreme Court justices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Decides legal cases between the states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Ratifies treaties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vMerge="1"/>
                <a:tc vMerge="1"/>
              </a:tr>
              <a:tr h="166875">
                <a:tc>
                  <a:txBody>
                    <a:bodyPr/>
                    <a:lstStyle/>
                    <a:p>
                      <a:pPr indent="0" lvl="0" marL="0" rtl="0" algn="l">
                        <a:spcBef>
                          <a:spcPts val="0"/>
                        </a:spcBef>
                        <a:spcAft>
                          <a:spcPts val="0"/>
                        </a:spcAft>
                        <a:buNone/>
                      </a:pPr>
                      <a:r>
                        <a:rPr lang="en" sz="1200">
                          <a:latin typeface="Inter"/>
                          <a:ea typeface="Inter"/>
                          <a:cs typeface="Inter"/>
                          <a:sym typeface="Inter"/>
                        </a:rPr>
                        <a:t>Levies taxes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Commander-in-chief of military</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rowSpan="2">
                  <a:txBody>
                    <a:bodyPr/>
                    <a:lstStyle/>
                    <a:p>
                      <a:pPr indent="0" lvl="0" marL="0" rtl="0" algn="l">
                        <a:spcBef>
                          <a:spcPts val="0"/>
                        </a:spcBef>
                        <a:spcAft>
                          <a:spcPts val="0"/>
                        </a:spcAft>
                        <a:buNone/>
                      </a:pPr>
                      <a:r>
                        <a:rPr lang="en" sz="1200">
                          <a:latin typeface="Inter"/>
                          <a:ea typeface="Inter"/>
                          <a:cs typeface="Inter"/>
                          <a:sym typeface="Inter"/>
                        </a:rPr>
                        <a:t>Can declare presidential actions unconstitutional</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114725">
                <a:tc>
                  <a:txBody>
                    <a:bodyPr/>
                    <a:lstStyle/>
                    <a:p>
                      <a:pPr indent="0" lvl="0" marL="0" rtl="0" algn="l">
                        <a:spcBef>
                          <a:spcPts val="0"/>
                        </a:spcBef>
                        <a:spcAft>
                          <a:spcPts val="0"/>
                        </a:spcAft>
                        <a:buNone/>
                      </a:pPr>
                      <a:r>
                        <a:rPr lang="en" sz="1200">
                          <a:latin typeface="Inter"/>
                          <a:ea typeface="Inter"/>
                          <a:cs typeface="Inter"/>
                          <a:sym typeface="Inter"/>
                        </a:rPr>
                        <a:t>Regulates commerce</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Makes foreign treaties</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vMerge="1"/>
              </a:tr>
              <a:tr h="166875">
                <a:tc>
                  <a:txBody>
                    <a:bodyPr/>
                    <a:lstStyle/>
                    <a:p>
                      <a:pPr indent="0" lvl="0" marL="0" rtl="0" algn="l">
                        <a:spcBef>
                          <a:spcPts val="0"/>
                        </a:spcBef>
                        <a:spcAft>
                          <a:spcPts val="0"/>
                        </a:spcAft>
                        <a:buNone/>
                      </a:pPr>
                      <a:r>
                        <a:rPr lang="en" sz="1200">
                          <a:latin typeface="Inter"/>
                          <a:ea typeface="Inter"/>
                          <a:cs typeface="Inter"/>
                          <a:sym typeface="Inter"/>
                        </a:rPr>
                        <a:t>Can impeach the president</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Appoints ambassadors and department heads</a:t>
                      </a:r>
                      <a:endParaRPr sz="1200">
                        <a:latin typeface="Inter"/>
                        <a:ea typeface="Inter"/>
                        <a:cs typeface="Inter"/>
                        <a:sym typeface="Inter"/>
                      </a:endParaRPr>
                    </a:p>
                  </a:txBody>
                  <a:tcPr marT="109725" marB="109725" marR="109725" marL="109725">
                    <a:lnL cap="flat" cmpd="sng" w="12700">
                      <a:solidFill>
                        <a:srgbClr val="B7B7B7"/>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sp>
        <p:nvSpPr>
          <p:cNvPr id="103" name="Google Shape;103;p17"/>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During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Peer Assessment</a:t>
            </a:r>
            <a:endParaRPr sz="1800">
              <a:solidFill>
                <a:srgbClr val="000000"/>
              </a:solidFill>
              <a:latin typeface="Plus Jakarta Sans Medium"/>
              <a:ea typeface="Plus Jakarta Sans Medium"/>
              <a:cs typeface="Plus Jakarta Sans Medium"/>
              <a:sym typeface="Plus Jakarta Sans Medium"/>
            </a:endParaRPr>
          </a:p>
        </p:txBody>
      </p:sp>
      <p:pic>
        <p:nvPicPr>
          <p:cNvPr id="104" name="Google Shape;104;p1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05" name="Google Shape;105;p17"/>
          <p:cNvSpPr txBox="1"/>
          <p:nvPr/>
        </p:nvSpPr>
        <p:spPr>
          <a:xfrm>
            <a:off x="428513" y="899538"/>
            <a:ext cx="6932100" cy="13035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Directions: </a:t>
            </a:r>
            <a:r>
              <a:rPr lang="en" sz="1100">
                <a:solidFill>
                  <a:srgbClr val="000000"/>
                </a:solidFill>
                <a:latin typeface="Inter"/>
                <a:ea typeface="Inter"/>
                <a:cs typeface="Inter"/>
                <a:sym typeface="Inter"/>
              </a:rPr>
              <a:t>Only part of the class will engage in </a:t>
            </a:r>
            <a:r>
              <a:rPr lang="en" sz="1100">
                <a:latin typeface="Inter"/>
                <a:ea typeface="Inter"/>
                <a:cs typeface="Inter"/>
                <a:sym typeface="Inter"/>
              </a:rPr>
              <a:t>each </a:t>
            </a:r>
            <a:r>
              <a:rPr lang="en" sz="1100">
                <a:solidFill>
                  <a:srgbClr val="000000"/>
                </a:solidFill>
                <a:latin typeface="Inter"/>
                <a:ea typeface="Inter"/>
                <a:cs typeface="Inter"/>
                <a:sym typeface="Inter"/>
              </a:rPr>
              <a:t>round of the socratic seminar. </a:t>
            </a:r>
            <a:r>
              <a:rPr lang="en" sz="1100">
                <a:latin typeface="Inter"/>
                <a:ea typeface="Inter"/>
                <a:cs typeface="Inter"/>
                <a:sym typeface="Inter"/>
              </a:rPr>
              <a:t>Non participants are </a:t>
            </a:r>
            <a:r>
              <a:rPr lang="en" sz="1100">
                <a:solidFill>
                  <a:srgbClr val="000000"/>
                </a:solidFill>
                <a:latin typeface="Inter"/>
                <a:ea typeface="Inter"/>
                <a:cs typeface="Inter"/>
                <a:sym typeface="Inter"/>
              </a:rPr>
              <a:t>assigned a partner to observe and assess. The observer's job is to 1) ensure that the participant accesses the conversation in beneficial ways and 2) provide feedback to the participant to enhance their engagement.</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Observers must use the table below to document which strategies were effectively used by their participating partner during the seminar. </a:t>
            </a:r>
            <a:endParaRPr sz="1100">
              <a:solidFill>
                <a:srgbClr val="000000"/>
              </a:solidFill>
              <a:latin typeface="Inter"/>
              <a:ea typeface="Inter"/>
              <a:cs typeface="Inter"/>
              <a:sym typeface="Inter"/>
            </a:endParaRPr>
          </a:p>
        </p:txBody>
      </p:sp>
      <p:graphicFrame>
        <p:nvGraphicFramePr>
          <p:cNvPr id="106" name="Google Shape;106;p17"/>
          <p:cNvGraphicFramePr/>
          <p:nvPr/>
        </p:nvGraphicFramePr>
        <p:xfrm>
          <a:off x="370588" y="3076188"/>
          <a:ext cx="3000000" cy="3000000"/>
        </p:xfrm>
        <a:graphic>
          <a:graphicData uri="http://schemas.openxmlformats.org/drawingml/2006/table">
            <a:tbl>
              <a:tblPr bandCol="1" bandRow="1">
                <a:noFill/>
                <a:tableStyleId>{0D376B2B-234F-4522-9AF6-402221D2C72A}</a:tableStyleId>
              </a:tblPr>
              <a:tblGrid>
                <a:gridCol w="1095275"/>
                <a:gridCol w="1941400"/>
                <a:gridCol w="3994525"/>
              </a:tblGrid>
              <a:tr h="385025">
                <a:tc>
                  <a:txBody>
                    <a:bodyPr/>
                    <a:lstStyle/>
                    <a:p>
                      <a:pPr indent="0" lvl="0" marL="0" rtl="0" algn="ctr">
                        <a:spcBef>
                          <a:spcPts val="0"/>
                        </a:spcBef>
                        <a:spcAft>
                          <a:spcPts val="0"/>
                        </a:spcAft>
                        <a:buNone/>
                      </a:pPr>
                      <a:r>
                        <a:rPr b="1" lang="en" sz="1100">
                          <a:latin typeface="Inter"/>
                          <a:ea typeface="Inter"/>
                          <a:cs typeface="Inter"/>
                          <a:sym typeface="Inter"/>
                        </a:rPr>
                        <a:t>Strategies</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What does this look like?</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Evidence of my partner doing this:</a:t>
                      </a:r>
                      <a:endParaRPr b="1" sz="1100">
                        <a:latin typeface="Inter"/>
                        <a:ea typeface="Inter"/>
                        <a:cs typeface="Inter"/>
                        <a:sym typeface="Inter"/>
                      </a:endParaRPr>
                    </a:p>
                  </a:txBody>
                  <a:tcPr marT="109725" marB="109725" marR="109725" marL="109725"/>
                </a:tc>
              </a:tr>
              <a:tr h="1158725">
                <a:tc>
                  <a:txBody>
                    <a:bodyPr/>
                    <a:lstStyle/>
                    <a:p>
                      <a:pPr indent="0" lvl="0" marL="0" rtl="0" algn="ctr">
                        <a:spcBef>
                          <a:spcPts val="0"/>
                        </a:spcBef>
                        <a:spcAft>
                          <a:spcPts val="0"/>
                        </a:spcAft>
                        <a:buNone/>
                      </a:pPr>
                      <a:r>
                        <a:rPr b="1" lang="en" sz="1200">
                          <a:latin typeface="Inter"/>
                          <a:ea typeface="Inter"/>
                          <a:cs typeface="Inter"/>
                          <a:sym typeface="Inter"/>
                        </a:rPr>
                        <a:t>Introduce</a:t>
                      </a:r>
                      <a:br>
                        <a:rPr b="1" lang="en" sz="1200">
                          <a:latin typeface="Inter"/>
                          <a:ea typeface="Inter"/>
                          <a:cs typeface="Inter"/>
                          <a:sym typeface="Inter"/>
                        </a:rPr>
                      </a:b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Clarify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Introduces </a:t>
                      </a:r>
                      <a:r>
                        <a:rPr lang="en" sz="1100">
                          <a:latin typeface="Inter"/>
                          <a:ea typeface="Inter"/>
                          <a:cs typeface="Inter"/>
                          <a:sym typeface="Inter"/>
                        </a:rPr>
                        <a:t>a new concept, idea or key word and/</a:t>
                      </a:r>
                      <a:r>
                        <a:rPr lang="en" sz="1100">
                          <a:latin typeface="Inter"/>
                          <a:ea typeface="Inter"/>
                          <a:cs typeface="Inter"/>
                          <a:sym typeface="Inter"/>
                        </a:rPr>
                        <a:t>or</a:t>
                      </a:r>
                      <a:r>
                        <a:rPr lang="en" sz="1100">
                          <a:latin typeface="Inter"/>
                          <a:ea typeface="Inter"/>
                          <a:cs typeface="Inter"/>
                          <a:sym typeface="Inter"/>
                        </a:rPr>
                        <a:t> clarifies someone else’s thoughts.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latin typeface="Inter"/>
                          <a:ea typeface="Inter"/>
                          <a:cs typeface="Inter"/>
                          <a:sym typeface="Inter"/>
                        </a:rPr>
                        <a:t>My partner did this at least once. </a:t>
                      </a:r>
                      <a:r>
                        <a:rPr b="1" lang="en" sz="1000">
                          <a:latin typeface="Inter"/>
                          <a:ea typeface="Inter"/>
                          <a:cs typeface="Inter"/>
                          <a:sym typeface="Inter"/>
                        </a:rPr>
                        <a:t>___YES  ___NO</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What did my partner say or do to earn to do this successfully?</a:t>
                      </a:r>
                      <a:endParaRPr i="1" sz="1000">
                        <a:latin typeface="Inter"/>
                        <a:ea typeface="Inter"/>
                        <a:cs typeface="Inter"/>
                        <a:sym typeface="Inter"/>
                      </a:endParaRPr>
                    </a:p>
                  </a:txBody>
                  <a:tcPr marT="109725" marB="109725" marR="109725" marL="109725"/>
                </a:tc>
              </a:tr>
              <a:tr h="1303400">
                <a:tc>
                  <a:txBody>
                    <a:bodyPr/>
                    <a:lstStyle/>
                    <a:p>
                      <a:pPr indent="0" lvl="0" marL="0" rtl="0" algn="ctr">
                        <a:spcBef>
                          <a:spcPts val="0"/>
                        </a:spcBef>
                        <a:spcAft>
                          <a:spcPts val="0"/>
                        </a:spcAft>
                        <a:buNone/>
                      </a:pPr>
                      <a:r>
                        <a:rPr b="1" lang="en" sz="1200">
                          <a:latin typeface="Inter"/>
                          <a:ea typeface="Inter"/>
                          <a:cs typeface="Inter"/>
                          <a:sym typeface="Inter"/>
                        </a:rPr>
                        <a:t>Claim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Expand</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Makes a claim and clearly states which </a:t>
                      </a:r>
                      <a:r>
                        <a:rPr b="1" lang="en" sz="1100">
                          <a:latin typeface="Inter"/>
                          <a:ea typeface="Inter"/>
                          <a:cs typeface="Inter"/>
                          <a:sym typeface="Inter"/>
                        </a:rPr>
                        <a:t>source</a:t>
                      </a:r>
                      <a:r>
                        <a:rPr lang="en" sz="1100">
                          <a:latin typeface="Inter"/>
                          <a:ea typeface="Inter"/>
                          <a:cs typeface="Inter"/>
                          <a:sym typeface="Inter"/>
                        </a:rPr>
                        <a:t> the information came from. Or, agrees with another person’s claim and supports that claim with new evidence.</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r h="1327125">
                <a:tc>
                  <a:txBody>
                    <a:bodyPr/>
                    <a:lstStyle/>
                    <a:p>
                      <a:pPr indent="0" lvl="0" marL="0" rtl="0" algn="ctr">
                        <a:spcBef>
                          <a:spcPts val="0"/>
                        </a:spcBef>
                        <a:spcAft>
                          <a:spcPts val="0"/>
                        </a:spcAft>
                        <a:buNone/>
                      </a:pPr>
                      <a:r>
                        <a:rPr b="1" lang="en" sz="1200">
                          <a:latin typeface="Inter"/>
                          <a:ea typeface="Inter"/>
                          <a:cs typeface="Inter"/>
                          <a:sym typeface="Inter"/>
                        </a:rPr>
                        <a:t>Challenge</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Explicitly </a:t>
                      </a:r>
                      <a:r>
                        <a:rPr b="1" lang="en" sz="1100">
                          <a:latin typeface="Inter"/>
                          <a:ea typeface="Inter"/>
                          <a:cs typeface="Inter"/>
                          <a:sym typeface="Inter"/>
                        </a:rPr>
                        <a:t>challenges</a:t>
                      </a:r>
                      <a:r>
                        <a:rPr lang="en" sz="1100">
                          <a:latin typeface="Inter"/>
                          <a:ea typeface="Inter"/>
                          <a:cs typeface="Inter"/>
                          <a:sym typeface="Inter"/>
                        </a:rPr>
                        <a:t> another person’s views. </a:t>
                      </a:r>
                      <a:r>
                        <a:rPr b="1" lang="en" sz="1100">
                          <a:latin typeface="Inter"/>
                          <a:ea typeface="Inter"/>
                          <a:cs typeface="Inter"/>
                          <a:sym typeface="Inter"/>
                        </a:rPr>
                        <a:t>Accurately</a:t>
                      </a:r>
                      <a:r>
                        <a:rPr lang="en" sz="1100">
                          <a:latin typeface="Inter"/>
                          <a:ea typeface="Inter"/>
                          <a:cs typeface="Inter"/>
                          <a:sym typeface="Inter"/>
                        </a:rPr>
                        <a:t> summarizes counterclaim before explaining disagreement.</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i="1" sz="1000">
                        <a:solidFill>
                          <a:srgbClr val="000000"/>
                        </a:solidFill>
                        <a:latin typeface="Inter"/>
                        <a:ea typeface="Inter"/>
                        <a:cs typeface="Inter"/>
                        <a:sym typeface="Inter"/>
                      </a:endParaRPr>
                    </a:p>
                  </a:txBody>
                  <a:tcPr marT="109725" marB="109725" marR="109725" marL="109725"/>
                </a:tc>
              </a:tr>
              <a:tr h="1176150">
                <a:tc>
                  <a:txBody>
                    <a:bodyPr/>
                    <a:lstStyle/>
                    <a:p>
                      <a:pPr indent="0" lvl="0" marL="0" rtl="0" algn="ctr">
                        <a:spcBef>
                          <a:spcPts val="0"/>
                        </a:spcBef>
                        <a:spcAft>
                          <a:spcPts val="0"/>
                        </a:spcAft>
                        <a:buNone/>
                      </a:pPr>
                      <a:r>
                        <a:rPr b="1" lang="en" sz="1200">
                          <a:latin typeface="Inter"/>
                          <a:ea typeface="Inter"/>
                          <a:cs typeface="Inter"/>
                          <a:sym typeface="Inter"/>
                        </a:rPr>
                        <a:t>Encourage</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Encourages</a:t>
                      </a:r>
                      <a:r>
                        <a:rPr lang="en" sz="1100">
                          <a:latin typeface="Inter"/>
                          <a:ea typeface="Inter"/>
                          <a:cs typeface="Inter"/>
                          <a:sym typeface="Inter"/>
                        </a:rPr>
                        <a:t> peers to engage in dialogue. Uses </a:t>
                      </a:r>
                      <a:r>
                        <a:rPr lang="en" sz="1100">
                          <a:latin typeface="Inter"/>
                          <a:ea typeface="Inter"/>
                          <a:cs typeface="Inter"/>
                          <a:sym typeface="Inter"/>
                        </a:rPr>
                        <a:t>targeted probing questions</a:t>
                      </a:r>
                      <a:r>
                        <a:rPr lang="en" sz="1100">
                          <a:latin typeface="Inter"/>
                          <a:ea typeface="Inter"/>
                          <a:cs typeface="Inter"/>
                          <a:sym typeface="Inter"/>
                        </a:rPr>
                        <a:t> to get target responses.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bl>
          </a:graphicData>
        </a:graphic>
      </p:graphicFrame>
      <p:graphicFrame>
        <p:nvGraphicFramePr>
          <p:cNvPr id="107" name="Google Shape;107;p17"/>
          <p:cNvGraphicFramePr/>
          <p:nvPr/>
        </p:nvGraphicFramePr>
        <p:xfrm>
          <a:off x="420125" y="8791138"/>
          <a:ext cx="3000000" cy="3000000"/>
        </p:xfrm>
        <a:graphic>
          <a:graphicData uri="http://schemas.openxmlformats.org/drawingml/2006/table">
            <a:tbl>
              <a:tblPr>
                <a:noFill/>
                <a:tableStyleId>{71567B84-EE18-4C46-BF77-FF3A1E8FF822}</a:tableStyleId>
              </a:tblPr>
              <a:tblGrid>
                <a:gridCol w="1386425"/>
                <a:gridCol w="1386425"/>
                <a:gridCol w="1386425"/>
                <a:gridCol w="1386425"/>
                <a:gridCol w="1386425"/>
              </a:tblGrid>
              <a:tr h="381000">
                <a:tc gridSpan="5">
                  <a:txBody>
                    <a:bodyPr/>
                    <a:lstStyle/>
                    <a:p>
                      <a:pPr indent="0" lvl="0" marL="0" rtl="0" algn="r">
                        <a:spcBef>
                          <a:spcPts val="0"/>
                        </a:spcBef>
                        <a:spcAft>
                          <a:spcPts val="0"/>
                        </a:spcAft>
                        <a:buNone/>
                      </a:pPr>
                      <a:r>
                        <a:rPr lang="en" sz="1100">
                          <a:solidFill>
                            <a:srgbClr val="000000"/>
                          </a:solidFill>
                          <a:latin typeface="Inter"/>
                          <a:ea typeface="Inter"/>
                          <a:cs typeface="Inter"/>
                          <a:sym typeface="Inter"/>
                        </a:rPr>
                        <a:t>My partner successfully implemented __/4 Strategies.                                             </a:t>
                      </a:r>
                      <a:r>
                        <a:rPr b="1" lang="en" sz="1100">
                          <a:solidFill>
                            <a:srgbClr val="000000"/>
                          </a:solidFill>
                          <a:latin typeface="Inter"/>
                          <a:ea typeface="Inter"/>
                          <a:cs typeface="Inter"/>
                          <a:sym typeface="Inter"/>
                        </a:rPr>
                        <a:t>Total Score: ___/10</a:t>
                      </a:r>
                      <a:endParaRPr b="1" sz="11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381000">
                <a:tc>
                  <a:txBody>
                    <a:bodyPr/>
                    <a:lstStyle/>
                    <a:p>
                      <a:pPr indent="0" lvl="0" marL="0" rtl="0" algn="l">
                        <a:spcBef>
                          <a:spcPts val="0"/>
                        </a:spcBef>
                        <a:spcAft>
                          <a:spcPts val="0"/>
                        </a:spcAft>
                        <a:buNone/>
                      </a:pPr>
                      <a:r>
                        <a:rPr lang="en" sz="1000">
                          <a:latin typeface="Inter"/>
                          <a:ea typeface="Inter"/>
                          <a:cs typeface="Inter"/>
                          <a:sym typeface="Inter"/>
                        </a:rPr>
                        <a:t>4 Strategies: 10 pts.</a:t>
                      </a:r>
                      <a:endParaRPr sz="10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3 Strategies: 9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2 strategies: 7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strategy: 5 points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0 strategies: 0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08" name="Google Shape;108;p17"/>
          <p:cNvSpPr txBox="1"/>
          <p:nvPr/>
        </p:nvSpPr>
        <p:spPr>
          <a:xfrm>
            <a:off x="453450" y="2271550"/>
            <a:ext cx="6865500" cy="5622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lnSpc>
                <a:spcPct val="150000"/>
              </a:lnSpc>
              <a:spcBef>
                <a:spcPts val="0"/>
              </a:spcBef>
              <a:spcAft>
                <a:spcPts val="0"/>
              </a:spcAft>
              <a:buNone/>
            </a:pPr>
            <a:r>
              <a:rPr lang="en" sz="1000">
                <a:solidFill>
                  <a:srgbClr val="000000"/>
                </a:solidFill>
                <a:latin typeface="Inter"/>
                <a:ea typeface="Inter"/>
                <a:cs typeface="Inter"/>
                <a:sym typeface="Inter"/>
              </a:rPr>
              <a:t>Participant Name: _________________________                               Observer Name: _________________________</a:t>
            </a:r>
            <a:endParaRPr sz="1000">
              <a:solidFill>
                <a:srgbClr val="000000"/>
              </a:solidFill>
              <a:latin typeface="Inter"/>
              <a:ea typeface="Inter"/>
              <a:cs typeface="Inter"/>
              <a:sym typeface="Inter"/>
            </a:endParaRPr>
          </a:p>
          <a:p>
            <a:pPr indent="0" lvl="0" marL="0" rtl="0" algn="ctr">
              <a:lnSpc>
                <a:spcPct val="150000"/>
              </a:lnSpc>
              <a:spcBef>
                <a:spcPts val="0"/>
              </a:spcBef>
              <a:spcAft>
                <a:spcPts val="0"/>
              </a:spcAft>
              <a:buNone/>
            </a:pPr>
            <a:r>
              <a:rPr lang="en" sz="1000">
                <a:latin typeface="Inter"/>
                <a:ea typeface="Inter"/>
                <a:cs typeface="Inter"/>
                <a:sym typeface="Inter"/>
              </a:rPr>
              <a:t>Seminar Topic: _____________________________________________________</a:t>
            </a:r>
            <a:endParaRPr sz="10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pic>
        <p:nvPicPr>
          <p:cNvPr id="113" name="Google Shape;113;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18"/>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a:t>
            </a:r>
            <a:endParaRPr sz="1800">
              <a:latin typeface="Plus Jakarta Sans Medium"/>
              <a:ea typeface="Plus Jakarta Sans Medium"/>
              <a:cs typeface="Plus Jakarta Sans Medium"/>
              <a:sym typeface="Plus Jakarta Sans Medium"/>
            </a:endParaRPr>
          </a:p>
        </p:txBody>
      </p:sp>
      <p:sp>
        <p:nvSpPr>
          <p:cNvPr id="117" name="Google Shape;117;p18"/>
          <p:cNvSpPr txBox="1"/>
          <p:nvPr/>
        </p:nvSpPr>
        <p:spPr>
          <a:xfrm>
            <a:off x="446700" y="6853617"/>
            <a:ext cx="6879000" cy="234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200">
                <a:latin typeface="Inter"/>
                <a:ea typeface="Inter"/>
                <a:cs typeface="Inter"/>
                <a:sym typeface="Inter"/>
              </a:rPr>
              <a:t>Part of historical empathy is understanding that there are multiple perspectives to any historical question. </a:t>
            </a:r>
            <a:r>
              <a:rPr b="1" lang="en" sz="1200">
                <a:latin typeface="Inter"/>
                <a:ea typeface="Inter"/>
                <a:cs typeface="Inter"/>
                <a:sym typeface="Inter"/>
              </a:rPr>
              <a:t>What is one way that you witnessed multiple perspectives during the Socratic Seminar?</a:t>
            </a:r>
            <a:endParaRPr b="1" sz="1200">
              <a:latin typeface="Inter"/>
              <a:ea typeface="Inter"/>
              <a:cs typeface="Inter"/>
              <a:sym typeface="Inter"/>
            </a:endParaRPr>
          </a:p>
        </p:txBody>
      </p:sp>
      <p:sp>
        <p:nvSpPr>
          <p:cNvPr id="118" name="Google Shape;118;p18"/>
          <p:cNvSpPr txBox="1"/>
          <p:nvPr/>
        </p:nvSpPr>
        <p:spPr>
          <a:xfrm>
            <a:off x="2379550" y="1290800"/>
            <a:ext cx="4914300" cy="3801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______________________________________</a:t>
            </a:r>
            <a:endParaRPr sz="1200">
              <a:latin typeface="Inter"/>
              <a:ea typeface="Inter"/>
              <a:cs typeface="Inter"/>
              <a:sym typeface="Inter"/>
            </a:endParaRPr>
          </a:p>
        </p:txBody>
      </p:sp>
      <p:graphicFrame>
        <p:nvGraphicFramePr>
          <p:cNvPr id="119" name="Google Shape;119;p18"/>
          <p:cNvGraphicFramePr/>
          <p:nvPr/>
        </p:nvGraphicFramePr>
        <p:xfrm>
          <a:off x="486531" y="2087048"/>
          <a:ext cx="3000000" cy="3000000"/>
        </p:xfrm>
        <a:graphic>
          <a:graphicData uri="http://schemas.openxmlformats.org/drawingml/2006/table">
            <a:tbl>
              <a:tblPr>
                <a:noFill/>
                <a:tableStyleId>{71567B84-EE18-4C46-BF77-FF3A1E8FF822}</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5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72700">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120" name="Google Shape;120;p18"/>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121" name="Google Shape;121;p18"/>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